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316" r:id="rId3"/>
    <p:sldId id="317" r:id="rId4"/>
    <p:sldId id="318" r:id="rId5"/>
    <p:sldId id="319" r:id="rId6"/>
    <p:sldId id="327" r:id="rId7"/>
    <p:sldId id="328" r:id="rId8"/>
    <p:sldId id="329" r:id="rId9"/>
    <p:sldId id="330" r:id="rId10"/>
    <p:sldId id="331" r:id="rId11"/>
    <p:sldId id="332" r:id="rId12"/>
    <p:sldId id="333" r:id="rId13"/>
  </p:sldIdLst>
  <p:sldSz cx="9144000" cy="6858000" type="screen4x3"/>
  <p:notesSz cx="9866313" cy="6735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B9B8"/>
  </p:clrMru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DCF13-CC41-4DBA-BBF0-EAFB69CB74CD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Vision Lumbini Urja Ltd.-25 MW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5E450-C66D-4E8A-953C-90F103454C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E39E2-A2E3-454C-9260-491674CEEB30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504825"/>
            <a:ext cx="33702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632" y="3199487"/>
            <a:ext cx="7893050" cy="3031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Vision Lumbini Urja Ltd.-25 MW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EC47E-01D5-4762-9038-A7495B705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EC47E-01D5-4762-9038-A7495B7059C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Vision Lumbini Urja Ltd.-25 MW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528C-A00F-4C2D-BD25-F59D43668A4E}" type="datetime1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07BF-5F2C-4616-9066-EADFA61E84E7}" type="datetime1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4AFB1-18AB-4E93-BF7A-FD9CCA89C3EE}" type="datetime1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E927-7070-4069-A1FD-5A9264675B4F}" type="datetime1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55E72-404C-44C2-91E3-57853BD5449F}" type="datetime1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FA87-C0E9-44F0-967F-608FA2713049}" type="datetime1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88F1-DB29-4FA8-A18F-02DAF856DA45}" type="datetime1">
              <a:rPr lang="en-US" smtClean="0"/>
              <a:pPr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FAFA-E54F-48A0-AF83-B184BAE16F70}" type="datetime1">
              <a:rPr lang="en-US" smtClean="0"/>
              <a:pPr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1FF-CA87-4F38-AEA9-5C3B791E5C3C}" type="datetime1">
              <a:rPr lang="en-US" smtClean="0"/>
              <a:pPr/>
              <a:t>5/20/2020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A346F-442C-48AA-892C-7C047DF8BD93}" type="datetime1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C2F1-ECAE-48CD-8C10-6D9183607071}" type="datetime1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CBF40-4DA9-4B7C-8416-2B103FCEE995}" type="datetime1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1"/>
            <a:ext cx="8534400" cy="838199"/>
          </a:xfrm>
          <a:solidFill>
            <a:srgbClr val="0070C0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pc="-125" dirty="0" smtClean="0">
                <a:solidFill>
                  <a:schemeClr val="bg1"/>
                </a:solidFill>
                <a:latin typeface="Century" panose="02040604050505020304" pitchFamily="18" charset="0"/>
                <a:cs typeface="Courier New"/>
              </a:rPr>
              <a:t>Investment and Financing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0"/>
            <a:ext cx="8686800" cy="2133600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354965" indent="-342900">
              <a:tabLst>
                <a:tab pos="354965" algn="l"/>
              </a:tabLst>
            </a:pP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Investment and Financing Aspect of Small </a:t>
            </a:r>
          </a:p>
          <a:p>
            <a:pPr marL="354965" indent="-342900">
              <a:tabLst>
                <a:tab pos="354965" algn="l"/>
              </a:tabLst>
            </a:pPr>
            <a:endPara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54965" indent="-342900">
              <a:tabLst>
                <a:tab pos="354965" algn="l"/>
              </a:tabLst>
            </a:pP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Hydropower Projects</a:t>
            </a:r>
            <a:endParaRPr lang="en-US" sz="3400" b="1" dirty="0" smtClean="0">
              <a:solidFill>
                <a:schemeClr val="tx1"/>
              </a:solidFill>
            </a:endParaRPr>
          </a:p>
          <a:p>
            <a:pPr marL="354965" indent="-342900">
              <a:tabLst>
                <a:tab pos="354965" algn="l"/>
              </a:tabLst>
            </a:pPr>
            <a:endPara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54965" indent="-342900">
              <a:tabLst>
                <a:tab pos="354965" algn="l"/>
              </a:tabLst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354965" indent="-342900">
              <a:tabLst>
                <a:tab pos="354965" algn="l"/>
              </a:tabLst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354965" indent="-342900">
              <a:tabLst>
                <a:tab pos="354965" algn="l"/>
              </a:tabLst>
            </a:pPr>
            <a:endParaRPr lang="en-US" sz="3600" dirty="0" smtClean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" y="3809999"/>
            <a:ext cx="8686800" cy="233910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endParaRPr lang="en-US" sz="1400" dirty="0" smtClean="0">
              <a:solidFill>
                <a:srgbClr val="FF0000"/>
              </a:solidFill>
              <a:latin typeface="Arial" charset="0"/>
            </a:endParaRPr>
          </a:p>
          <a:p>
            <a:pPr lvl="1">
              <a:defRPr/>
            </a:pPr>
            <a:r>
              <a:rPr lang="en-US" sz="2400" dirty="0" smtClean="0">
                <a:solidFill>
                  <a:srgbClr val="FF0000"/>
                </a:solidFill>
                <a:latin typeface="Franklin Gothic Medium" pitchFamily="34" charset="0"/>
              </a:rPr>
              <a:t>Presented by :</a:t>
            </a:r>
          </a:p>
          <a:p>
            <a:pPr lvl="1">
              <a:defRPr/>
            </a:pPr>
            <a:r>
              <a:rPr lang="en-US" sz="2400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" pitchFamily="34" charset="0"/>
              </a:rPr>
              <a:t>Narayan </a:t>
            </a:r>
            <a:r>
              <a:rPr lang="en-US" sz="2400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" pitchFamily="34" charset="0"/>
              </a:rPr>
              <a:t>Poudel</a:t>
            </a:r>
            <a:r>
              <a:rPr lang="en-US" sz="2400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" pitchFamily="34" charset="0"/>
              </a:rPr>
              <a:t>, CA</a:t>
            </a:r>
          </a:p>
          <a:p>
            <a:pPr lvl="1">
              <a:defRPr/>
            </a:pPr>
            <a:r>
              <a:rPr lang="en-US" sz="2400" dirty="0" smtClean="0">
                <a:solidFill>
                  <a:srgbClr val="003300"/>
                </a:solidFill>
                <a:latin typeface="Franklin Gothic Medium" pitchFamily="34" charset="0"/>
              </a:rPr>
              <a:t>(Financial Analyst)</a:t>
            </a:r>
          </a:p>
          <a:p>
            <a:pPr lvl="1">
              <a:defRPr/>
            </a:pPr>
            <a:r>
              <a:rPr lang="en-US" sz="2400" dirty="0" smtClean="0">
                <a:solidFill>
                  <a:srgbClr val="003300"/>
                </a:solidFill>
                <a:latin typeface="Franklin Gothic Medium" pitchFamily="34" charset="0"/>
              </a:rPr>
              <a:t>May, 2020</a:t>
            </a:r>
          </a:p>
          <a:p>
            <a:pPr algn="ctr">
              <a:defRPr/>
            </a:pPr>
            <a:endParaRPr lang="en-US" sz="3600" dirty="0">
              <a:solidFill>
                <a:srgbClr val="003300"/>
              </a:solidFill>
              <a:latin typeface="Franklin Gothic Medium" pitchFamily="34" charset="0"/>
            </a:endParaRPr>
          </a:p>
        </p:txBody>
      </p:sp>
      <p:pic>
        <p:nvPicPr>
          <p:cNvPr id="12185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3886200"/>
            <a:ext cx="865915" cy="215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883" name="Picture 3" descr="C:\Users\Narayan\Desktop\dudh Pokhari\4. Chepe Photo\IMG_20200122_17323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38800" y="3886200"/>
            <a:ext cx="3200400" cy="220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89154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-12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Way forward / Solution</a:t>
            </a:r>
            <a:r>
              <a:rPr kumimoji="0" lang="en-US" sz="2400" b="0" i="0" u="none" strike="noStrike" kern="1200" cap="none" spc="-125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for smooth operation</a:t>
            </a:r>
            <a:r>
              <a:rPr kumimoji="0" lang="en-US" sz="2400" b="0" i="0" u="none" strike="noStrike" kern="1200" cap="none" spc="-12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685800"/>
            <a:ext cx="838200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Under Operation Project</a:t>
            </a:r>
          </a:p>
          <a:p>
            <a:pPr marL="342900" indent="-342900">
              <a:buAutoNum type="arabicPeriod"/>
            </a:pPr>
            <a:r>
              <a:rPr lang="en-US" dirty="0" smtClean="0"/>
              <a:t>Formation/ Creation of Rehabilitation fund .</a:t>
            </a:r>
          </a:p>
          <a:p>
            <a:pPr marL="342900" indent="-342900">
              <a:buAutoNum type="arabicPeriod"/>
            </a:pPr>
            <a:r>
              <a:rPr lang="en-US" dirty="0" smtClean="0"/>
              <a:t>How it can be establish ?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Government contribution - Some amount from License fees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Collection of fund through under contraction project through the 1% or certain percentage of tax on payment to Supplier / contractor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Minimum Contribution from all hydropower projects</a:t>
            </a:r>
          </a:p>
          <a:p>
            <a:pPr marL="342900" indent="-342900"/>
            <a:r>
              <a:rPr lang="en-US" dirty="0" smtClean="0"/>
              <a:t>3. Contribution by Government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Tax Benefit till loan repayment Period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Local Government bodies – Participation in equity investment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Payment of loan from rehabilitation fund if short fall of loan</a:t>
            </a:r>
          </a:p>
          <a:p>
            <a:pPr marL="342900" indent="-342900"/>
            <a:r>
              <a:rPr lang="en-US" dirty="0" smtClean="0"/>
              <a:t>4.  From Bank 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Loan repayment period to be reschedule minimum 15 years to 20 years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Interest rate should be single digit.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Provision of soft loan  through NRB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No black list or No provision for watch list for next one year</a:t>
            </a:r>
          </a:p>
          <a:p>
            <a:pPr marL="342900" indent="-342900"/>
            <a:r>
              <a:rPr lang="en-US" dirty="0" smtClean="0"/>
              <a:t>5.From NEA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Posted rate to be given to all small hydropower Projects / Dry-Wet Ratio 1:1 (6/6 months)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Removable of provision of Short supply of Energy due to hydrology and line loss</a:t>
            </a:r>
          </a:p>
          <a:p>
            <a:pPr marL="342900" indent="-342900"/>
            <a:r>
              <a:rPr lang="en-US" dirty="0" smtClean="0"/>
              <a:t>6. From Equity holder</a:t>
            </a:r>
          </a:p>
          <a:p>
            <a:pPr marL="342900" indent="-342900"/>
            <a:r>
              <a:rPr lang="en-US" dirty="0" smtClean="0"/>
              <a:t>- No dividend till regulation of loan </a:t>
            </a:r>
          </a:p>
          <a:p>
            <a:pPr marL="342900" indent="-342900">
              <a:buFontTx/>
              <a:buChar char="-"/>
            </a:pPr>
            <a:endParaRPr lang="en-US" dirty="0" smtClean="0"/>
          </a:p>
          <a:p>
            <a:pPr marL="342900" indent="-342900">
              <a:buFontTx/>
              <a:buChar char="-"/>
            </a:pPr>
            <a:endParaRPr lang="en-US" dirty="0" smtClean="0"/>
          </a:p>
          <a:p>
            <a:pPr marL="342900" indent="-342900">
              <a:buFontTx/>
              <a:buChar char="-"/>
            </a:pPr>
            <a:endParaRPr lang="en-US" dirty="0" smtClean="0"/>
          </a:p>
          <a:p>
            <a:pPr marL="342900" indent="-342900">
              <a:buFontTx/>
              <a:buChar char="-"/>
            </a:pPr>
            <a:endParaRPr lang="en-US" dirty="0" smtClean="0"/>
          </a:p>
          <a:p>
            <a:pPr marL="342900" indent="-342900">
              <a:buFontTx/>
              <a:buChar char="-"/>
            </a:pPr>
            <a:endParaRPr lang="en-US" dirty="0" smtClean="0"/>
          </a:p>
          <a:p>
            <a:pPr marL="342900" indent="-342900"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89154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-12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Way forward / Solution</a:t>
            </a:r>
            <a:r>
              <a:rPr kumimoji="0" lang="en-US" sz="2400" b="0" i="0" u="none" strike="noStrike" kern="1200" cap="none" spc="-125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for smooth operation</a:t>
            </a:r>
            <a:r>
              <a:rPr kumimoji="0" lang="en-US" sz="2400" b="0" i="0" u="none" strike="noStrike" kern="1200" cap="none" spc="-12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685800"/>
            <a:ext cx="8610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Under study and Under process of Construction  Project</a:t>
            </a:r>
          </a:p>
          <a:p>
            <a:pPr marL="342900" indent="-342900">
              <a:buAutoNum type="arabicPeriod"/>
            </a:pPr>
            <a:r>
              <a:rPr lang="en-US" dirty="0" smtClean="0"/>
              <a:t>Formation/ Creation of Rehabilitation fund  </a:t>
            </a:r>
          </a:p>
          <a:p>
            <a:pPr marL="342900" indent="-342900">
              <a:buAutoNum type="arabicPeriod"/>
            </a:pPr>
            <a:r>
              <a:rPr lang="en-US" dirty="0" smtClean="0"/>
              <a:t>How it can be establish ?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Government contribution - Some amount from License fees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Collection of fund through under contraction project through the 1% or certain percentage of tax on payment to Supplier / contractor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Minimum Contribution from all hydropower projects</a:t>
            </a:r>
          </a:p>
          <a:p>
            <a:pPr marL="342900" indent="-342900"/>
            <a:r>
              <a:rPr lang="en-US" dirty="0" smtClean="0"/>
              <a:t>3. Contribution by Government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Tax Benefit till loan repayment Period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Local Government bodies – Participation in equity investment</a:t>
            </a:r>
          </a:p>
          <a:p>
            <a:pPr marL="342900" indent="-342900"/>
            <a:r>
              <a:rPr lang="en-US" dirty="0" smtClean="0"/>
              <a:t>4.  From Bank 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Minimum investment should be less than 5 or 10 MW Projects ( Minimum 5 Projects and minimum  5 Arab  or any amount .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Interest rate should be single digit</a:t>
            </a:r>
          </a:p>
          <a:p>
            <a:pPr marL="342900" indent="-342900"/>
            <a:r>
              <a:rPr lang="en-US" dirty="0" smtClean="0"/>
              <a:t>5.From NEA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No Penalty for less generation</a:t>
            </a:r>
          </a:p>
          <a:p>
            <a:pPr marL="342900" indent="-342900"/>
            <a:r>
              <a:rPr lang="en-US" dirty="0" smtClean="0"/>
              <a:t>6. From Equity holder</a:t>
            </a:r>
          </a:p>
          <a:p>
            <a:pPr marL="342900" indent="-342900"/>
            <a:r>
              <a:rPr lang="en-US" dirty="0" smtClean="0"/>
              <a:t>- Minimum investment plan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89154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-12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Conclusion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685800"/>
            <a:ext cx="86106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 For Financial Viability </a:t>
            </a:r>
          </a:p>
          <a:p>
            <a:r>
              <a:rPr lang="en-US" sz="2800" dirty="0" smtClean="0"/>
              <a:t> a. Cost Should be less than 6 times of Revenue for Viability</a:t>
            </a:r>
          </a:p>
          <a:p>
            <a:r>
              <a:rPr lang="en-US" sz="2800" dirty="0" smtClean="0"/>
              <a:t> </a:t>
            </a:r>
            <a:r>
              <a:rPr lang="en-US" sz="2800" dirty="0" err="1" smtClean="0"/>
              <a:t>b.If</a:t>
            </a:r>
            <a:r>
              <a:rPr lang="en-US" sz="2800" dirty="0" smtClean="0"/>
              <a:t>  Cost  equal to more than 6- and in between  6-to 7 time of Revenue then Project is marginal </a:t>
            </a:r>
          </a:p>
          <a:p>
            <a:r>
              <a:rPr lang="en-US" sz="2800" dirty="0" err="1" smtClean="0"/>
              <a:t>c.If</a:t>
            </a:r>
            <a:r>
              <a:rPr lang="en-US" sz="2800" dirty="0" smtClean="0"/>
              <a:t> cost is more than 7 Time it may not be feasibility</a:t>
            </a:r>
          </a:p>
          <a:p>
            <a:r>
              <a:rPr lang="en-US" sz="2800" dirty="0" smtClean="0"/>
              <a:t>2. For Further development and rehabilitation  of Project</a:t>
            </a:r>
          </a:p>
          <a:p>
            <a:pPr marL="342900" indent="-342900">
              <a:buAutoNum type="alphaLcPeriod"/>
            </a:pPr>
            <a:r>
              <a:rPr lang="en-US" sz="2800" dirty="0" smtClean="0"/>
              <a:t>Creation of Fund for project rehabilitation</a:t>
            </a:r>
          </a:p>
          <a:p>
            <a:pPr marL="342900" indent="-342900">
              <a:buAutoNum type="alphaLcPeriod"/>
            </a:pPr>
            <a:r>
              <a:rPr lang="en-US" sz="2800" dirty="0" smtClean="0"/>
              <a:t>Proper decision for responsibility  of all stake holders ( Equity holder, Bank, Government , NEA and Local Government )</a:t>
            </a:r>
          </a:p>
          <a:p>
            <a:pPr marL="342900" indent="-342900">
              <a:buAutoNum type="alphaLcPeriod"/>
            </a:pPr>
            <a:r>
              <a:rPr lang="en-US" sz="2800" dirty="0" smtClean="0"/>
              <a:t>Project should be proper study before implementation and more the investment in study more reliability</a:t>
            </a:r>
          </a:p>
          <a:p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52400"/>
            <a:ext cx="8458200" cy="533400"/>
          </a:xfrm>
          <a:solidFill>
            <a:srgbClr val="0070C0"/>
          </a:solidFill>
          <a:ln>
            <a:solidFill>
              <a:srgbClr val="FF0000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bg1"/>
                </a:solidFill>
                <a:latin typeface="Arial Rounded MT Bold" pitchFamily="34" charset="0"/>
              </a:rPr>
              <a:t>Contents</a:t>
            </a:r>
            <a:endParaRPr lang="en-US" sz="4800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762004"/>
          <a:ext cx="8458200" cy="563879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8458200"/>
              </a:tblGrid>
              <a:tr h="7543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Status</a:t>
                      </a:r>
                      <a:r>
                        <a:rPr lang="en-US" sz="2800" baseline="0" dirty="0" smtClean="0"/>
                        <a:t> of Small Hydropower</a:t>
                      </a:r>
                      <a:endParaRPr lang="en-US" sz="2800" dirty="0" smtClean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592198">
                <a:tc>
                  <a:txBody>
                    <a:bodyPr/>
                    <a:lstStyle/>
                    <a:p>
                      <a:pPr lvl="1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Category of Small hydropower Projects ( Under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</a:rPr>
                        <a:t> Survey- GL – Operation)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92198">
                <a:tc>
                  <a:txBody>
                    <a:bodyPr/>
                    <a:lstStyle/>
                    <a:p>
                      <a:pPr lvl="1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Current Investment  status ( Loan, Equity )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5437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Financial Scenario</a:t>
                      </a:r>
                      <a:endParaRPr lang="en-US" sz="28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576870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Real cash flow and financial Situation</a:t>
                      </a:r>
                    </a:p>
                  </a:txBody>
                  <a:tcPr/>
                </a:tc>
              </a:tr>
              <a:tr h="592198">
                <a:tc>
                  <a:txBody>
                    <a:bodyPr/>
                    <a:lstStyle/>
                    <a:p>
                      <a:pPr lvl="1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Real financing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92198">
                <a:tc>
                  <a:txBody>
                    <a:bodyPr/>
                    <a:lstStyle/>
                    <a:p>
                      <a:pPr lvl="1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Whether Small hydro is financially feasible or not? Based on Cash flow.</a:t>
                      </a:r>
                    </a:p>
                  </a:txBody>
                  <a:tcPr/>
                </a:tc>
              </a:tr>
              <a:tr h="592198">
                <a:tc>
                  <a:txBody>
                    <a:bodyPr/>
                    <a:lstStyle/>
                    <a:p>
                      <a:pPr lvl="1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Benefit 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</a:rPr>
                        <a:t> from small hydropower 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92198">
                <a:tc>
                  <a:txBody>
                    <a:bodyPr/>
                    <a:lstStyle/>
                    <a:p>
                      <a:pPr lvl="1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Way forward and planning for sustain of small hydro.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52400"/>
            <a:ext cx="8763000" cy="533400"/>
          </a:xfr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latin typeface="Arial Rounded MT Bold" pitchFamily="34" charset="0"/>
              </a:rPr>
              <a:t>Small Hydro Status</a:t>
            </a:r>
            <a:endParaRPr lang="en-US" sz="4800" dirty="0">
              <a:latin typeface="Arial Rounded MT Bold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398" y="838196"/>
          <a:ext cx="8991602" cy="5410208"/>
        </p:xfrm>
        <a:graphic>
          <a:graphicData uri="http://schemas.openxmlformats.org/drawingml/2006/table">
            <a:tbl>
              <a:tblPr/>
              <a:tblGrid>
                <a:gridCol w="453749"/>
                <a:gridCol w="2312126"/>
                <a:gridCol w="770709"/>
                <a:gridCol w="830765"/>
                <a:gridCol w="850781"/>
                <a:gridCol w="740682"/>
                <a:gridCol w="690634"/>
                <a:gridCol w="730673"/>
                <a:gridCol w="700645"/>
                <a:gridCol w="910838"/>
              </a:tblGrid>
              <a:tr h="6762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S.No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Category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Below 1 MW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to 3 MW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3-5 MW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6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Projects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Capacity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Projects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Capacity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Projects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Capacity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Projects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Capacity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762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Survey License Applied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2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Survey License Received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67.58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94.67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2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Generation License Applied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2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Generation License Received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59.69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158.84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238.16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2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Project Under Operation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143.59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154.83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2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42.77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400.79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52400"/>
            <a:ext cx="8534400" cy="533400"/>
          </a:xfr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rgbClr val="CCFFFF"/>
                </a:solidFill>
                <a:latin typeface="Arial Rounded MT Bold" pitchFamily="34" charset="0"/>
              </a:rPr>
              <a:t>         </a:t>
            </a:r>
            <a:r>
              <a:rPr lang="en-US" sz="4800" dirty="0" smtClean="0">
                <a:latin typeface="Arial Rounded MT Bold" pitchFamily="34" charset="0"/>
              </a:rPr>
              <a:t>Investment Status</a:t>
            </a:r>
            <a:endParaRPr lang="en-US" sz="4800" dirty="0">
              <a:latin typeface="Arial Rounded MT Bold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2" y="914396"/>
          <a:ext cx="8610598" cy="5410208"/>
        </p:xfrm>
        <a:graphic>
          <a:graphicData uri="http://schemas.openxmlformats.org/drawingml/2006/table">
            <a:tbl>
              <a:tblPr/>
              <a:tblGrid>
                <a:gridCol w="382569"/>
                <a:gridCol w="1949410"/>
                <a:gridCol w="649803"/>
                <a:gridCol w="700437"/>
                <a:gridCol w="717316"/>
                <a:gridCol w="767950"/>
                <a:gridCol w="582291"/>
                <a:gridCol w="759511"/>
                <a:gridCol w="590730"/>
                <a:gridCol w="767950"/>
                <a:gridCol w="742631"/>
              </a:tblGrid>
              <a:tr h="6762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S.No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Category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Invetment Study Cost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Invetment Plan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Invest Req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Bank Loan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76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Projects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Capacity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 MW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Loan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Equity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 MW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62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Survey License Applied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0.10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1.27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253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62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Survey License Received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94.67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0.20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18.93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19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1,893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62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Generation License Applied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0.50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9.64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10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385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62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Generation License Received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238.16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1.00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238.16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238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4,763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62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Project Under Operation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154.83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22.00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3,406.26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2,384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1,022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2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3674.26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2,384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1,290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7,295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5,107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52400"/>
            <a:ext cx="8534400" cy="533400"/>
          </a:xfr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rgbClr val="CCFFFF"/>
                </a:solidFill>
                <a:latin typeface="Arial Rounded MT Bold" pitchFamily="34" charset="0"/>
              </a:rPr>
              <a:t> </a:t>
            </a:r>
            <a:r>
              <a:rPr lang="en-US" sz="3600" dirty="0" smtClean="0">
                <a:latin typeface="Arial Rounded MT Bold" pitchFamily="34" charset="0"/>
              </a:rPr>
              <a:t>Investment in Project Under Operation</a:t>
            </a:r>
            <a:endParaRPr lang="en-US" sz="4800" dirty="0">
              <a:latin typeface="Arial Rounded MT Bold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524000"/>
          <a:ext cx="8610599" cy="3733800"/>
        </p:xfrm>
        <a:graphic>
          <a:graphicData uri="http://schemas.openxmlformats.org/drawingml/2006/table">
            <a:tbl>
              <a:tblPr/>
              <a:tblGrid>
                <a:gridCol w="418678"/>
                <a:gridCol w="2133408"/>
                <a:gridCol w="711137"/>
                <a:gridCol w="766549"/>
                <a:gridCol w="785021"/>
                <a:gridCol w="840434"/>
                <a:gridCol w="637253"/>
                <a:gridCol w="831198"/>
                <a:gridCol w="646487"/>
                <a:gridCol w="840434"/>
              </a:tblGrid>
              <a:tr h="9334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S.No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Category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Capacity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Expected revenue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Revenue (Real 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Loss Per Year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3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Expected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Capacity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 MW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 MW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933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Project Under Operation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154.83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2.50 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387.1 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1.750 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271 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0.75 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116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3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154.83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2.50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387.1 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2 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271 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531" marR="6531" marT="65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8915400" cy="3047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-12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Real Cash flow Below 1 MW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" y="457195"/>
          <a:ext cx="9143997" cy="6284143"/>
        </p:xfrm>
        <a:graphic>
          <a:graphicData uri="http://schemas.openxmlformats.org/drawingml/2006/table">
            <a:tbl>
              <a:tblPr/>
              <a:tblGrid>
                <a:gridCol w="533399"/>
                <a:gridCol w="2471242"/>
                <a:gridCol w="502942"/>
                <a:gridCol w="1474139"/>
                <a:gridCol w="832455"/>
                <a:gridCol w="832455"/>
                <a:gridCol w="832455"/>
                <a:gridCol w="832455"/>
                <a:gridCol w="832455"/>
              </a:tblGrid>
              <a:tr h="207119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 Mw Investment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Crore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Below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MW</a:t>
                      </a:r>
                    </a:p>
                  </a:txBody>
                  <a:tcPr marL="7053" marR="7053" marT="705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Loan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Crore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Equity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Crore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Generation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Scenarios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Revenue - Per Year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2.75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2.20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2.06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1.93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Expenses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Royalty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9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Operation Cost/ Admin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Rs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Fixed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Insurance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Rs 6 lakh Per MW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0.06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0.06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0.06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0.06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0.06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General Repair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Rs 1.5 Lakh / Month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0.20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0.20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0.20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0.20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0.20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Total Expenses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0.66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0.66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0.66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0.66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0.66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Surplus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2.09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1.54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1.40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1.27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 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Bank Service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Loan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6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Loan Repay-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Qtry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( 12 Yrs )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 Years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Installment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Interest rate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1.83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1.83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1.83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1.83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Short fall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0.26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-0.29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-0.42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-0.56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0.17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-0.38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-0.52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-0.65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0.07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-0.48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-0.61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-0.75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-0.03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-0.58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-0.71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-0.85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-0.13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-0.68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-0.81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-0.95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071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-0.23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-0.78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-0.92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-1.05</a:t>
                      </a:r>
                    </a:p>
                  </a:txBody>
                  <a:tcPr marL="7053" marR="7053" marT="7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89154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-12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Real Cash flow Below 1-5  MW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-2" y="466315"/>
          <a:ext cx="9144002" cy="6498130"/>
        </p:xfrm>
        <a:graphic>
          <a:graphicData uri="http://schemas.openxmlformats.org/drawingml/2006/table">
            <a:tbl>
              <a:tblPr/>
              <a:tblGrid>
                <a:gridCol w="848960"/>
                <a:gridCol w="2033964"/>
                <a:gridCol w="512913"/>
                <a:gridCol w="1503365"/>
                <a:gridCol w="848960"/>
                <a:gridCol w="848960"/>
                <a:gridCol w="848960"/>
                <a:gridCol w="848960"/>
                <a:gridCol w="848960"/>
              </a:tblGrid>
              <a:tr h="208211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817" marR="6817" marT="681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Per Mw Investment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100%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20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Crore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Range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 MW to 5 MW</a:t>
                      </a:r>
                    </a:p>
                  </a:txBody>
                  <a:tcPr marL="6817" marR="6817" marT="681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817" marR="6817" marT="681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Loan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70%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14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Crore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817" marR="6817" marT="681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817" marR="6817" marT="681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817" marR="6817" marT="681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817" marR="6817" marT="681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Equity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30%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6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Crore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817" marR="6817" marT="6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817" marR="6817" marT="6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817" marR="6817" marT="6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Generation Scenerios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100%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80%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70%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60%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A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Revenue - Per Year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3.00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2.40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2.10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1.80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Expenses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Fixed Royalty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Rs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Rs 100 /KW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Revenue Royalty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Rs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2% of Rev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0.06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0.06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0.048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0.042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0.036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Total Royalty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0.07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0.07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0.058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0.052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0.046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Operation Cost/ Admin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Rs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Fixed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0.4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0.4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0.4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0.4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0.4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4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Insurance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Rs 6 lakh Per MW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0.06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0.06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0.06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0.06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0.06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5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General Repair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Rs 1.5 Lakh / Month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0.18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0.18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0.18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0.18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0.18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B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Total Expenses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0.71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0.71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0.70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0.69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0.69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C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Surplus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2.29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1.70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1.41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1.11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D 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Bank Service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Loan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14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Loan Repayment Period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12 Years- Qtrly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Installment ( Yearly)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Interest rate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1.83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1.83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1.83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1.83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9%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1.92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1.92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1.92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1.92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10%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2.02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2.02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2.02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2.02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11%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2.12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2.12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2.12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2.12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12%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2.22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2.22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2.22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2.22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13%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2.32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2.32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2.32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2.32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Short fall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0.46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-0.12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-0.42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-0.71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9%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0.37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-0.22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-0.51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-0.81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10%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0.27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-0.31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-0.61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-0.90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11%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0.17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-0.41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-0.71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-1.00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12%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0.07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-0.51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-0.81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-1.10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08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13%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-0.03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-0.62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-0.91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-1.21</a:t>
                      </a:r>
                    </a:p>
                  </a:txBody>
                  <a:tcPr marL="6817" marR="6817" marT="6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89154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-12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Real Cash flow Below  5-10  MW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-1" y="609569"/>
          <a:ext cx="9144000" cy="6383857"/>
        </p:xfrm>
        <a:graphic>
          <a:graphicData uri="http://schemas.openxmlformats.org/drawingml/2006/table">
            <a:tbl>
              <a:tblPr/>
              <a:tblGrid>
                <a:gridCol w="457201"/>
                <a:gridCol w="2425726"/>
                <a:gridCol w="512913"/>
                <a:gridCol w="1503365"/>
                <a:gridCol w="848959"/>
                <a:gridCol w="848959"/>
                <a:gridCol w="848959"/>
                <a:gridCol w="848959"/>
                <a:gridCol w="848959"/>
              </a:tblGrid>
              <a:tr h="200661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773" marR="6773" marT="677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Per Mw Investment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Crore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Range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5 MW to 10 MW</a:t>
                      </a:r>
                    </a:p>
                  </a:txBody>
                  <a:tcPr marL="6773" marR="6773" marT="677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773" marR="6773" marT="677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Loan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70%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13.3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Crore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773" marR="6773" marT="677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773" marR="6773" marT="677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773" marR="6773" marT="677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773" marR="6773" marT="677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Equity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30%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5.7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Crore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773" marR="6773" marT="677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773" marR="6773" marT="677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773" marR="6773" marT="677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Generation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Scenarios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70%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60%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A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Revenue - Per Year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3.00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2.40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2.10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1.80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Expenses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Fixed Royalty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Rs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Rs 100 /KW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Revenue Royalty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Rs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2% of Rev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0.048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0.042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0.036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Total Royalty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0.058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0.052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0.046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Operation Cost/ Admin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Rs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Fixed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Insurance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Rs 5 lakh Per MW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General Repair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Rs 15 Lakh / year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0.15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0.15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0.15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0.15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0.15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B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Total Expenses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0.67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0.67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0.66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0.65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0.65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C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Surplus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2.33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1.74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1.45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1.15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D 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Bank Service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Loan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13.3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Loan Repayment Period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12 Years ( Qtrly)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Installment ( Yearly)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lvl="1"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Interest rate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1.73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1.73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1.73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1.73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9%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1.82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1.82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1.82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1.82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1.92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1.92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1.92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1.92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11%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2.01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2.01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2.01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2.01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12%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2.11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2.11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2.11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2.11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13%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2.20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2.20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2.20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2.20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lvl="1"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Short fall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0.60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-0.29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-0.58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9%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0.51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-0.08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-0.38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-0.67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0.41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-0.17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-0.47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-0.76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11%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0.32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-0.27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-0.56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-0.86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12%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0.22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-0.36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-0.66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-0.95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00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13%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0.13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-0.46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-0.76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-1.05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89154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-12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Benefit.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609601"/>
            <a:ext cx="8686800" cy="600164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200" dirty="0" smtClean="0"/>
              <a:t>Learning by Doing  from Small hydropower Project</a:t>
            </a:r>
          </a:p>
          <a:p>
            <a:pPr marL="342900" indent="-342900">
              <a:buAutoNum type="arabicPeriod"/>
            </a:pPr>
            <a:r>
              <a:rPr lang="en-US" sz="3200" dirty="0" smtClean="0"/>
              <a:t>Local employment</a:t>
            </a:r>
          </a:p>
          <a:p>
            <a:pPr marL="342900" indent="-342900">
              <a:buAutoNum type="arabicPeriod"/>
            </a:pPr>
            <a:r>
              <a:rPr lang="en-US" sz="3200" dirty="0" smtClean="0"/>
              <a:t>Tax / Vat / License fees – Contribution to Government</a:t>
            </a:r>
          </a:p>
          <a:p>
            <a:pPr marL="342900" indent="-342900">
              <a:buAutoNum type="arabicPeriod"/>
            </a:pPr>
            <a:r>
              <a:rPr lang="en-US" sz="3200" dirty="0" smtClean="0"/>
              <a:t>Local distribution</a:t>
            </a:r>
          </a:p>
          <a:p>
            <a:pPr marL="342900" indent="-342900">
              <a:buAutoNum type="arabicPeriod"/>
            </a:pPr>
            <a:r>
              <a:rPr lang="en-US" sz="3200" dirty="0" smtClean="0"/>
              <a:t>Technology handover</a:t>
            </a:r>
          </a:p>
          <a:p>
            <a:pPr marL="342900" indent="-342900">
              <a:buAutoNum type="arabicPeriod"/>
            </a:pPr>
            <a:r>
              <a:rPr lang="en-US" sz="3200" dirty="0" smtClean="0"/>
              <a:t>Utilization of natural resources</a:t>
            </a:r>
          </a:p>
          <a:p>
            <a:pPr marL="342900" indent="-342900">
              <a:buAutoNum type="arabicPeriod"/>
            </a:pPr>
            <a:r>
              <a:rPr lang="en-US" sz="3200" dirty="0" smtClean="0"/>
              <a:t>Investment opportunities</a:t>
            </a:r>
          </a:p>
          <a:p>
            <a:pPr marL="342900" indent="-342900">
              <a:buAutoNum type="arabicPeriod"/>
            </a:pPr>
            <a:r>
              <a:rPr lang="en-US" sz="3200" dirty="0" smtClean="0"/>
              <a:t>Contribution to National grid and Local grid.</a:t>
            </a:r>
          </a:p>
          <a:p>
            <a:pPr marL="342900" indent="-342900">
              <a:buAutoNum type="arabicPeriod"/>
            </a:pPr>
            <a:r>
              <a:rPr lang="en-US" sz="3200" dirty="0" smtClean="0"/>
              <a:t>Below 1 MW license period for forever – long period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4058</TotalTime>
  <Words>1577</Words>
  <Application>Microsoft Office PowerPoint</Application>
  <PresentationFormat>On-screen Show (4:3)</PresentationFormat>
  <Paragraphs>988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Investment and Financing </vt:lpstr>
      <vt:lpstr>Contents</vt:lpstr>
      <vt:lpstr>Small Hydro Status</vt:lpstr>
      <vt:lpstr>         Investment Status</vt:lpstr>
      <vt:lpstr> Investment in Project Under Operation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Presentation</dc:title>
  <dc:creator>Narayan</dc:creator>
  <cp:lastModifiedBy>MSI</cp:lastModifiedBy>
  <cp:revision>139</cp:revision>
  <dcterms:created xsi:type="dcterms:W3CDTF">2006-08-16T00:00:00Z</dcterms:created>
  <dcterms:modified xsi:type="dcterms:W3CDTF">2020-05-20T06:47:30Z</dcterms:modified>
</cp:coreProperties>
</file>